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6" r:id="rId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82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82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82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B9DCB-C4B3-4BDE-130B-F11F22506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908" y="621174"/>
            <a:ext cx="2392619" cy="3570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b="1" dirty="0" err="1">
                <a:latin typeface="Arial"/>
                <a:ea typeface="+mn-lt"/>
                <a:cs typeface="Arial"/>
              </a:rPr>
              <a:t>Öll</a:t>
            </a:r>
            <a:r>
              <a:rPr lang="en-US" sz="1200" b="1" dirty="0">
                <a:latin typeface="Arial"/>
                <a:ea typeface="+mn-lt"/>
                <a:cs typeface="Arial"/>
              </a:rPr>
              <a:t> </a:t>
            </a:r>
            <a:r>
              <a:rPr lang="en-US" sz="1200" b="1" dirty="0" err="1">
                <a:latin typeface="Arial"/>
                <a:ea typeface="+mn-lt"/>
                <a:cs typeface="Arial"/>
              </a:rPr>
              <a:t>börn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eiga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rétt</a:t>
            </a:r>
            <a:r>
              <a:rPr lang="en-US" sz="1200" dirty="0">
                <a:latin typeface="Arial"/>
                <a:ea typeface="+mn-lt"/>
                <a:cs typeface="Arial"/>
              </a:rPr>
              <a:t> á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líða</a:t>
            </a:r>
            <a:r>
              <a:rPr lang="en-US" sz="1200" dirty="0">
                <a:latin typeface="Arial"/>
                <a:ea typeface="+mn-lt"/>
                <a:cs typeface="Arial"/>
              </a:rPr>
              <a:t> vel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blómstra</a:t>
            </a:r>
            <a:r>
              <a:rPr lang="en-US" sz="1200" dirty="0">
                <a:latin typeface="Arial"/>
                <a:ea typeface="+mn-lt"/>
                <a:cs typeface="Arial"/>
              </a:rPr>
              <a:t>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leik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starfi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Þess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vegna</a:t>
            </a:r>
            <a:r>
              <a:rPr lang="en-US" sz="1200" dirty="0">
                <a:latin typeface="Arial"/>
                <a:ea typeface="+mn-lt"/>
                <a:cs typeface="Arial"/>
              </a:rPr>
              <a:t> er </a:t>
            </a:r>
            <a:r>
              <a:rPr lang="en-US" sz="1200" dirty="0" err="1">
                <a:latin typeface="Arial"/>
                <a:ea typeface="+mn-lt"/>
                <a:cs typeface="Arial"/>
              </a:rPr>
              <a:t>mikilvægt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fái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hjálp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sem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þurfa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getur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verið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flókið</a:t>
            </a:r>
            <a:r>
              <a:rPr lang="en-US" sz="1200" dirty="0">
                <a:latin typeface="Arial"/>
                <a:ea typeface="+mn-lt"/>
                <a:cs typeface="Arial"/>
              </a:rPr>
              <a:t> vita </a:t>
            </a:r>
            <a:r>
              <a:rPr lang="en-US" sz="1200" dirty="0" err="1">
                <a:latin typeface="Arial"/>
                <a:ea typeface="+mn-lt"/>
                <a:cs typeface="Arial"/>
              </a:rPr>
              <a:t>hvert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eigi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leita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til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aðstoð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hæfi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koma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lög</a:t>
            </a:r>
            <a:r>
              <a:rPr lang="en-US" sz="1200" dirty="0">
                <a:latin typeface="Arial"/>
                <a:ea typeface="+mn-lt"/>
                <a:cs typeface="Arial"/>
              </a:rPr>
              <a:t> um </a:t>
            </a:r>
            <a:r>
              <a:rPr lang="en-US" sz="1200" dirty="0" err="1">
                <a:latin typeface="Arial"/>
                <a:ea typeface="+mn-lt"/>
                <a:cs typeface="Arial"/>
              </a:rPr>
              <a:t>farsæld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barna</a:t>
            </a:r>
            <a:r>
              <a:rPr lang="en-US" sz="1200" dirty="0">
                <a:latin typeface="Arial"/>
                <a:ea typeface="+mn-lt"/>
                <a:cs typeface="Arial"/>
              </a:rPr>
              <a:t> inn, </a:t>
            </a:r>
            <a:r>
              <a:rPr lang="en-US" sz="1200" dirty="0" err="1">
                <a:latin typeface="Arial"/>
                <a:ea typeface="+mn-lt"/>
                <a:cs typeface="Arial"/>
              </a:rPr>
              <a:t>en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eiga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tryggja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öll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fái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rétta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aðstoð</a:t>
            </a:r>
            <a:r>
              <a:rPr lang="en-US" sz="1200" dirty="0">
                <a:latin typeface="Arial"/>
                <a:ea typeface="+mn-lt"/>
                <a:cs typeface="Arial"/>
              </a:rPr>
              <a:t>, á </a:t>
            </a:r>
            <a:r>
              <a:rPr lang="en-US" sz="1200" dirty="0" err="1">
                <a:latin typeface="Arial"/>
                <a:ea typeface="+mn-lt"/>
                <a:cs typeface="Arial"/>
              </a:rPr>
              <a:t>réttum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tíma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frá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réttum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aðilum</a:t>
            </a:r>
            <a:r>
              <a:rPr lang="en-US" sz="1200" dirty="0">
                <a:latin typeface="Arial"/>
                <a:ea typeface="+mn-lt"/>
                <a:cs typeface="Arial"/>
              </a:rPr>
              <a:t>.</a:t>
            </a:r>
            <a:endParaRPr lang="en-US" sz="1200">
              <a:latin typeface="Arial"/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405957-29F8-9BDD-1F6D-56BBFBE4CD27}"/>
              </a:ext>
            </a:extLst>
          </p:cNvPr>
          <p:cNvSpPr txBox="1">
            <a:spLocks/>
          </p:cNvSpPr>
          <p:nvPr/>
        </p:nvSpPr>
        <p:spPr>
          <a:xfrm>
            <a:off x="6892566" y="619945"/>
            <a:ext cx="2392619" cy="35709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b="1" dirty="0">
                <a:latin typeface="Arial"/>
                <a:ea typeface="+mn-lt"/>
                <a:cs typeface="Arial"/>
              </a:rPr>
              <a:t>HVERT GET ÉG LEITAÐ?</a:t>
            </a:r>
          </a:p>
          <a:p>
            <a:pPr>
              <a:buNone/>
            </a:pPr>
            <a:r>
              <a:rPr lang="en-US" sz="1200" dirty="0" err="1">
                <a:ea typeface="+mn-lt"/>
                <a:cs typeface="+mn-lt"/>
              </a:rPr>
              <a:t>Börn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og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forsjáraðilar</a:t>
            </a:r>
            <a:r>
              <a:rPr lang="en-US" sz="1200" dirty="0">
                <a:ea typeface="+mn-lt"/>
                <a:cs typeface="+mn-lt"/>
              </a:rPr>
              <a:t> geta </a:t>
            </a:r>
            <a:r>
              <a:rPr lang="en-US" sz="1200" dirty="0" err="1">
                <a:ea typeface="+mn-lt"/>
                <a:cs typeface="+mn-lt"/>
              </a:rPr>
              <a:t>fengið</a:t>
            </a:r>
            <a:endParaRPr lang="en-US" dirty="0" err="1"/>
          </a:p>
          <a:p>
            <a:pPr>
              <a:buNone/>
            </a:pPr>
            <a:r>
              <a:rPr lang="en-US" sz="1200" dirty="0" err="1">
                <a:ea typeface="+mn-lt"/>
                <a:cs typeface="+mn-lt"/>
              </a:rPr>
              <a:t>ráðgjöf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hjá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tengilið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farsældar</a:t>
            </a:r>
            <a:r>
              <a:rPr lang="en-US" sz="1200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en-US" sz="1200" dirty="0" err="1">
                <a:ea typeface="+mn-lt"/>
                <a:cs typeface="+mn-lt"/>
              </a:rPr>
              <a:t>Tengiliður</a:t>
            </a:r>
            <a:r>
              <a:rPr lang="en-US" sz="1200" dirty="0">
                <a:ea typeface="+mn-lt"/>
                <a:cs typeface="+mn-lt"/>
              </a:rPr>
              <a:t> í </a:t>
            </a:r>
            <a:r>
              <a:rPr lang="en-US" sz="1200" dirty="0" err="1">
                <a:ea typeface="+mn-lt"/>
                <a:cs typeface="+mn-lt"/>
              </a:rPr>
              <a:t>Dalskóla</a:t>
            </a:r>
            <a:r>
              <a:rPr lang="en-US" sz="1200" dirty="0">
                <a:ea typeface="+mn-lt"/>
                <a:cs typeface="+mn-lt"/>
              </a:rPr>
              <a:t> er </a:t>
            </a:r>
          </a:p>
          <a:p>
            <a:pPr>
              <a:buNone/>
            </a:pPr>
            <a:r>
              <a:rPr lang="en-US" sz="1200" dirty="0">
                <a:ea typeface="+mn-lt"/>
                <a:cs typeface="+mn-lt"/>
              </a:rPr>
              <a:t>Ásta </a:t>
            </a:r>
            <a:r>
              <a:rPr lang="en-US" sz="1200" dirty="0" err="1">
                <a:ea typeface="+mn-lt"/>
                <a:cs typeface="+mn-lt"/>
              </a:rPr>
              <a:t>Bárðardóttir</a:t>
            </a:r>
            <a:endParaRPr lang="en-US" sz="1200" dirty="0">
              <a:ea typeface="+mn-lt"/>
              <a:cs typeface="+mn-lt"/>
            </a:endParaRPr>
          </a:p>
          <a:p>
            <a:pPr>
              <a:buNone/>
            </a:pPr>
            <a:r>
              <a:rPr lang="en-US" sz="1200" dirty="0"/>
              <a:t>s. 4117860</a:t>
            </a:r>
          </a:p>
          <a:p>
            <a:pPr>
              <a:buNone/>
            </a:pPr>
            <a:r>
              <a:rPr lang="en-US" sz="1200" dirty="0" err="1"/>
              <a:t>asta.bardardottir</a:t>
            </a:r>
            <a:r>
              <a:rPr lang="en-US" sz="1200" dirty="0"/>
              <a:t>@@reykjavik.is</a:t>
            </a:r>
          </a:p>
          <a:p>
            <a:pPr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781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E3A018-79B1-3681-5322-9586782EF4E5}"/>
              </a:ext>
            </a:extLst>
          </p:cNvPr>
          <p:cNvSpPr txBox="1">
            <a:spLocks/>
          </p:cNvSpPr>
          <p:nvPr/>
        </p:nvSpPr>
        <p:spPr>
          <a:xfrm>
            <a:off x="154532" y="743747"/>
            <a:ext cx="2928078" cy="5991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3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00" dirty="0" err="1">
                <a:latin typeface="Arial"/>
                <a:ea typeface="+mn-lt"/>
                <a:cs typeface="Arial"/>
              </a:rPr>
              <a:t>Lög</a:t>
            </a:r>
            <a:r>
              <a:rPr lang="en-US" sz="1200" dirty="0">
                <a:latin typeface="Arial"/>
                <a:ea typeface="+mn-lt"/>
                <a:cs typeface="Arial"/>
              </a:rPr>
              <a:t> um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samþætta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200" dirty="0">
                <a:latin typeface="Arial"/>
                <a:ea typeface="+mn-lt"/>
                <a:cs typeface="Arial"/>
              </a:rPr>
              <a:t>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þágu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farsældar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barna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hafa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verið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samþykkt</a:t>
            </a:r>
            <a:r>
              <a:rPr lang="en-US" sz="1200" dirty="0">
                <a:latin typeface="Arial"/>
                <a:ea typeface="+mn-lt"/>
                <a:cs typeface="Arial"/>
              </a:rPr>
              <a:t> á </a:t>
            </a:r>
            <a:r>
              <a:rPr lang="en-US" sz="1200" dirty="0" err="1">
                <a:latin typeface="Arial"/>
                <a:ea typeface="+mn-lt"/>
                <a:cs typeface="Arial"/>
              </a:rPr>
              <a:t>Alþingi</a:t>
            </a:r>
            <a:r>
              <a:rPr lang="en-US" sz="1200" dirty="0">
                <a:latin typeface="Arial"/>
                <a:ea typeface="+mn-lt"/>
                <a:cs typeface="Arial"/>
              </a:rPr>
              <a:t>. Markmið </a:t>
            </a:r>
            <a:r>
              <a:rPr lang="en-US" sz="1200" dirty="0" err="1">
                <a:latin typeface="Arial"/>
                <a:ea typeface="+mn-lt"/>
                <a:cs typeface="Arial"/>
              </a:rPr>
              <a:t>þeirra</a:t>
            </a:r>
            <a:r>
              <a:rPr lang="en-US" sz="1200" dirty="0">
                <a:latin typeface="Arial"/>
                <a:ea typeface="+mn-lt"/>
                <a:cs typeface="Arial"/>
              </a:rPr>
              <a:t> er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tryggja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börnum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forsjáraðilum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þeirra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aðgang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samþættri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án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hindrana</a:t>
            </a:r>
            <a:r>
              <a:rPr lang="en-US" sz="1200" dirty="0">
                <a:latin typeface="Arial"/>
                <a:ea typeface="+mn-lt"/>
                <a:cs typeface="Arial"/>
              </a:rPr>
              <a:t>.</a:t>
            </a:r>
            <a:br>
              <a:rPr lang="en-US" dirty="0"/>
            </a:br>
            <a:endParaRPr lang="en-US" sz="1200">
              <a:latin typeface="Arial"/>
              <a:cs typeface="Arial"/>
            </a:endParaRPr>
          </a:p>
          <a:p>
            <a:pPr algn="l">
              <a:lnSpc>
                <a:spcPct val="150000"/>
              </a:lnSpc>
            </a:pPr>
            <a:endParaRPr lang="en-US" dirty="0"/>
          </a:p>
          <a:p>
            <a:pPr algn="l">
              <a:lnSpc>
                <a:spcPct val="150000"/>
              </a:lnSpc>
            </a:pPr>
            <a:r>
              <a:rPr lang="en-US" sz="1200" b="1" dirty="0" err="1">
                <a:latin typeface="Arial"/>
                <a:ea typeface="+mn-lt"/>
                <a:cs typeface="Arial"/>
              </a:rPr>
              <a:t>HVAÐ</a:t>
            </a:r>
            <a:r>
              <a:rPr lang="en-US" sz="1200" b="1" dirty="0">
                <a:latin typeface="Arial"/>
                <a:ea typeface="+mn-lt"/>
                <a:cs typeface="Arial"/>
              </a:rPr>
              <a:t> ER </a:t>
            </a:r>
            <a:r>
              <a:rPr lang="en-US" sz="1200" b="1" dirty="0" err="1">
                <a:latin typeface="Arial"/>
                <a:ea typeface="+mn-lt"/>
                <a:cs typeface="Arial"/>
              </a:rPr>
              <a:t>SAMÞÆTT</a:t>
            </a:r>
            <a:r>
              <a:rPr lang="en-US" sz="1200" b="1" dirty="0">
                <a:latin typeface="Arial"/>
                <a:ea typeface="+mn-lt"/>
                <a:cs typeface="Arial"/>
              </a:rPr>
              <a:t> </a:t>
            </a:r>
            <a:r>
              <a:rPr lang="en-US" sz="1200" b="1" dirty="0" err="1">
                <a:latin typeface="Arial"/>
                <a:ea typeface="+mn-lt"/>
                <a:cs typeface="Arial"/>
              </a:rPr>
              <a:t>ÞJÓNUSTA</a:t>
            </a:r>
            <a:r>
              <a:rPr lang="en-US" sz="1200" b="1" dirty="0">
                <a:latin typeface="Arial"/>
                <a:ea typeface="+mn-lt"/>
                <a:cs typeface="Arial"/>
              </a:rPr>
              <a:t>?</a:t>
            </a:r>
            <a:endParaRPr lang="en-US" sz="1200">
              <a:latin typeface="Arial"/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1200" dirty="0" err="1">
                <a:latin typeface="Arial"/>
                <a:ea typeface="+mn-lt"/>
                <a:cs typeface="Arial"/>
              </a:rPr>
              <a:t>Samþætt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þjónusta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felur</a:t>
            </a:r>
            <a:r>
              <a:rPr lang="en-US" sz="1200" dirty="0">
                <a:latin typeface="Arial"/>
                <a:ea typeface="+mn-lt"/>
                <a:cs typeface="Arial"/>
              </a:rPr>
              <a:t>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sér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öll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sem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koma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málum</a:t>
            </a:r>
            <a:r>
              <a:rPr lang="en-US" sz="1200" dirty="0">
                <a:latin typeface="Arial"/>
                <a:ea typeface="+mn-lt"/>
                <a:cs typeface="Arial"/>
              </a:rPr>
              <a:t> barns </a:t>
            </a:r>
            <a:r>
              <a:rPr lang="en-US" sz="1200" dirty="0" err="1">
                <a:latin typeface="Arial"/>
                <a:ea typeface="+mn-lt"/>
                <a:cs typeface="Arial"/>
              </a:rPr>
              <a:t>innan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utan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skólans</a:t>
            </a:r>
            <a:r>
              <a:rPr lang="en-US" sz="1200" dirty="0">
                <a:latin typeface="Arial"/>
                <a:ea typeface="+mn-lt"/>
                <a:cs typeface="Arial"/>
              </a:rPr>
              <a:t> mega vera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samskiptum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deila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upplýsingum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sín</a:t>
            </a:r>
            <a:r>
              <a:rPr lang="en-US" sz="1200" dirty="0">
                <a:latin typeface="Arial"/>
                <a:ea typeface="+mn-lt"/>
                <a:cs typeface="Arial"/>
              </a:rPr>
              <a:t> á milli.</a:t>
            </a:r>
            <a:endParaRPr lang="en-US" sz="1200">
              <a:latin typeface="Arial"/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1200" dirty="0">
                <a:latin typeface="Arial"/>
                <a:ea typeface="+mn-lt"/>
                <a:cs typeface="Arial"/>
              </a:rPr>
              <a:t>Ef </a:t>
            </a:r>
            <a:r>
              <a:rPr lang="en-US" sz="1200" dirty="0" err="1">
                <a:latin typeface="Arial"/>
                <a:ea typeface="+mn-lt"/>
                <a:cs typeface="Arial"/>
              </a:rPr>
              <a:t>þú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eða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barnið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þitt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viljið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óska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eftir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samþættri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getið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sótt</a:t>
            </a:r>
            <a:r>
              <a:rPr lang="en-US" sz="1200" dirty="0">
                <a:latin typeface="Arial"/>
                <a:ea typeface="+mn-lt"/>
                <a:cs typeface="Arial"/>
              </a:rPr>
              <a:t> um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gegnum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tengilið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farsældar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Hafðu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samband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við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ykkar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miðstöð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eða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skóla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barnsins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fyrir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nánari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upplýsingar</a:t>
            </a:r>
            <a:r>
              <a:rPr lang="en-US" sz="1200" dirty="0">
                <a:latin typeface="Arial"/>
                <a:ea typeface="+mn-lt"/>
                <a:cs typeface="Arial"/>
              </a:rPr>
              <a:t>.</a:t>
            </a:r>
            <a:endParaRPr lang="en-US" sz="1200">
              <a:latin typeface="Arial"/>
              <a:ea typeface="+mn-lt"/>
              <a:cs typeface="Arial"/>
            </a:endParaRPr>
          </a:p>
          <a:p>
            <a:pPr algn="l">
              <a:lnSpc>
                <a:spcPct val="150000"/>
              </a:lnSpc>
            </a:pPr>
            <a:endParaRPr lang="en-US" sz="1200" dirty="0">
              <a:latin typeface="Arial"/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A050F4-08BF-5B39-51E4-7617F3C21708}"/>
              </a:ext>
            </a:extLst>
          </p:cNvPr>
          <p:cNvSpPr txBox="1">
            <a:spLocks/>
          </p:cNvSpPr>
          <p:nvPr/>
        </p:nvSpPr>
        <p:spPr>
          <a:xfrm>
            <a:off x="3539707" y="1231480"/>
            <a:ext cx="2832886" cy="27078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3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00" dirty="0">
                <a:latin typeface="Arial"/>
                <a:ea typeface="+mn-lt"/>
                <a:cs typeface="Arial"/>
              </a:rPr>
              <a:t>  </a:t>
            </a:r>
            <a:r>
              <a:rPr lang="en-US" sz="1200" dirty="0" err="1">
                <a:latin typeface="Arial"/>
                <a:ea typeface="+mn-lt"/>
                <a:cs typeface="Arial"/>
              </a:rPr>
              <a:t>Snemmtækur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stuðningur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felur</a:t>
            </a:r>
            <a:r>
              <a:rPr lang="en-US" sz="1200" dirty="0">
                <a:latin typeface="Arial"/>
                <a:ea typeface="+mn-lt"/>
                <a:cs typeface="Arial"/>
              </a:rPr>
              <a:t>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sér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börn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sem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þurfa</a:t>
            </a:r>
            <a:r>
              <a:rPr lang="en-US" sz="1200" dirty="0">
                <a:latin typeface="Arial"/>
                <a:ea typeface="+mn-lt"/>
                <a:cs typeface="Arial"/>
              </a:rPr>
              <a:t> á </a:t>
            </a:r>
            <a:r>
              <a:rPr lang="en-US" sz="1200" dirty="0" err="1">
                <a:latin typeface="Arial"/>
                <a:ea typeface="+mn-lt"/>
                <a:cs typeface="Arial"/>
              </a:rPr>
              <a:t>því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halda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fái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aðstoð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sem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fyrst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Þannig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má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vonandi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koma</a:t>
            </a:r>
            <a:r>
              <a:rPr lang="en-US" sz="1200" dirty="0">
                <a:latin typeface="Arial"/>
                <a:ea typeface="+mn-lt"/>
                <a:cs typeface="Arial"/>
              </a:rPr>
              <a:t> í veg </a:t>
            </a:r>
            <a:r>
              <a:rPr lang="en-US" sz="1200" dirty="0" err="1">
                <a:latin typeface="Arial"/>
                <a:ea typeface="+mn-lt"/>
                <a:cs typeface="Arial"/>
              </a:rPr>
              <a:t>fyrir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vandinn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aukist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með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skaðlegum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óafturkræfum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afleiðingum</a:t>
            </a:r>
            <a:r>
              <a:rPr lang="en-US" sz="1200" dirty="0">
                <a:latin typeface="Arial"/>
                <a:ea typeface="+mn-lt"/>
                <a:cs typeface="Arial"/>
              </a:rPr>
              <a:t>. </a:t>
            </a:r>
            <a:r>
              <a:rPr lang="en-US" sz="1200" dirty="0" err="1">
                <a:latin typeface="Arial"/>
                <a:ea typeface="+mn-lt"/>
                <a:cs typeface="Arial"/>
              </a:rPr>
              <a:t>Farsældarlögin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ná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til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allrar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sem</a:t>
            </a:r>
            <a:r>
              <a:rPr lang="en-US" sz="1200" dirty="0">
                <a:latin typeface="Arial"/>
                <a:ea typeface="+mn-lt"/>
                <a:cs typeface="Arial"/>
              </a:rPr>
              <a:t> er </a:t>
            </a:r>
            <a:r>
              <a:rPr lang="en-US" sz="1200" dirty="0" err="1">
                <a:latin typeface="Arial"/>
                <a:ea typeface="+mn-lt"/>
                <a:cs typeface="Arial"/>
              </a:rPr>
              <a:t>veitt</a:t>
            </a:r>
            <a:r>
              <a:rPr lang="en-US" sz="1200" dirty="0">
                <a:latin typeface="Arial"/>
                <a:ea typeface="+mn-lt"/>
                <a:cs typeface="Arial"/>
              </a:rPr>
              <a:t> í </a:t>
            </a:r>
            <a:r>
              <a:rPr lang="en-US" sz="1200" dirty="0" err="1">
                <a:latin typeface="Arial"/>
                <a:ea typeface="+mn-lt"/>
                <a:cs typeface="Arial"/>
              </a:rPr>
              <a:t>skólum</a:t>
            </a:r>
            <a:r>
              <a:rPr lang="en-US" sz="1200" dirty="0">
                <a:latin typeface="Arial"/>
                <a:ea typeface="+mn-lt"/>
                <a:cs typeface="Arial"/>
              </a:rPr>
              <a:t>, </a:t>
            </a:r>
            <a:r>
              <a:rPr lang="en-US" sz="1200" dirty="0" err="1">
                <a:latin typeface="Arial"/>
                <a:ea typeface="+mn-lt"/>
                <a:cs typeface="Arial"/>
              </a:rPr>
              <a:t>heilbrigðiskerfinu</a:t>
            </a:r>
            <a:r>
              <a:rPr lang="en-US" sz="1200" dirty="0">
                <a:latin typeface="Arial"/>
                <a:ea typeface="+mn-lt"/>
                <a:cs typeface="Arial"/>
              </a:rPr>
              <a:t>, </a:t>
            </a:r>
            <a:r>
              <a:rPr lang="en-US" sz="1200" dirty="0" err="1">
                <a:latin typeface="Arial"/>
                <a:ea typeface="+mn-lt"/>
                <a:cs typeface="Arial"/>
              </a:rPr>
              <a:t>félagsþjónustu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og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hjá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lögreglu</a:t>
            </a:r>
            <a:r>
              <a:rPr lang="en-US" sz="1200" dirty="0">
                <a:latin typeface="Arial"/>
                <a:ea typeface="+mn-lt"/>
                <a:cs typeface="Arial"/>
              </a:rPr>
              <a:t>.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8FA39A-040D-AE93-CFA1-49CD7F62DC99}"/>
              </a:ext>
            </a:extLst>
          </p:cNvPr>
          <p:cNvSpPr txBox="1">
            <a:spLocks/>
          </p:cNvSpPr>
          <p:nvPr/>
        </p:nvSpPr>
        <p:spPr>
          <a:xfrm>
            <a:off x="6846674" y="83524"/>
            <a:ext cx="2874533" cy="16669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3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000" b="1" dirty="0">
                <a:latin typeface="Arial"/>
                <a:ea typeface="+mn-lt"/>
                <a:cs typeface="Arial"/>
              </a:rPr>
              <a:t>1 </a:t>
            </a:r>
            <a:r>
              <a:rPr lang="en-US" sz="1000" b="1" dirty="0" err="1">
                <a:latin typeface="Arial"/>
                <a:ea typeface="+mn-lt"/>
                <a:cs typeface="Arial"/>
              </a:rPr>
              <a:t>STIG</a:t>
            </a:r>
            <a:endParaRPr lang="en-US" sz="1000">
              <a:latin typeface="Arial"/>
              <a:cs typeface="Arial"/>
            </a:endParaRPr>
          </a:p>
          <a:p>
            <a:pPr algn="l">
              <a:lnSpc>
                <a:spcPct val="100000"/>
              </a:lnSpc>
            </a:pPr>
            <a:r>
              <a:rPr lang="en-US" sz="1000" dirty="0" err="1">
                <a:latin typeface="Arial"/>
                <a:ea typeface="+mn-lt"/>
                <a:cs typeface="Arial"/>
              </a:rPr>
              <a:t>Grunnþjónusta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sem</a:t>
            </a:r>
            <a:r>
              <a:rPr lang="en-US" sz="1000" dirty="0">
                <a:latin typeface="Arial"/>
                <a:ea typeface="+mn-lt"/>
                <a:cs typeface="Arial"/>
              </a:rPr>
              <a:t> er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aðgengileg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öllum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börnum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forsjáraðilum</a:t>
            </a:r>
            <a:r>
              <a:rPr lang="en-US" sz="1000" dirty="0">
                <a:latin typeface="Arial"/>
                <a:ea typeface="+mn-lt"/>
                <a:cs typeface="Arial"/>
              </a:rPr>
              <a:t>. </a:t>
            </a:r>
            <a:r>
              <a:rPr lang="en-US" sz="1000" dirty="0" err="1">
                <a:latin typeface="Arial"/>
                <a:ea typeface="+mn-lt"/>
                <a:cs typeface="Arial"/>
              </a:rPr>
              <a:t>Einstaklingsbundinn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snemmtækur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stuðningur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sem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styður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farsæld</a:t>
            </a:r>
            <a:r>
              <a:rPr lang="en-US" sz="1000" dirty="0">
                <a:latin typeface="Arial"/>
                <a:ea typeface="+mn-lt"/>
                <a:cs typeface="Arial"/>
              </a:rPr>
              <a:t> barns. Barn </a:t>
            </a:r>
            <a:r>
              <a:rPr lang="en-US" sz="1000" dirty="0" err="1">
                <a:latin typeface="Arial"/>
                <a:ea typeface="+mn-lt"/>
                <a:cs typeface="Arial"/>
              </a:rPr>
              <a:t>fær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tengilið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sem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veitir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upplýsingar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leiðbeiningar</a:t>
            </a:r>
            <a:r>
              <a:rPr lang="en-US" sz="1000" dirty="0">
                <a:latin typeface="Arial"/>
                <a:ea typeface="+mn-lt"/>
                <a:cs typeface="Arial"/>
              </a:rPr>
              <a:t> um </a:t>
            </a:r>
            <a:r>
              <a:rPr lang="en-US" sz="10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000" dirty="0">
                <a:latin typeface="Arial"/>
                <a:ea typeface="+mn-lt"/>
                <a:cs typeface="Arial"/>
              </a:rPr>
              <a:t>,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aðstoðar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tryggja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aðgang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mati</a:t>
            </a:r>
            <a:r>
              <a:rPr lang="en-US" sz="1000" dirty="0">
                <a:latin typeface="Arial"/>
                <a:ea typeface="+mn-lt"/>
                <a:cs typeface="Arial"/>
              </a:rPr>
              <a:t> á </a:t>
            </a:r>
            <a:r>
              <a:rPr lang="en-US" sz="1000" dirty="0" err="1">
                <a:latin typeface="Arial"/>
                <a:ea typeface="+mn-lt"/>
                <a:cs typeface="Arial"/>
              </a:rPr>
              <a:t>þörfum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heldur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utan</a:t>
            </a:r>
            <a:r>
              <a:rPr lang="en-US" sz="1000" dirty="0">
                <a:latin typeface="Arial"/>
                <a:ea typeface="+mn-lt"/>
                <a:cs typeface="Arial"/>
              </a:rPr>
              <a:t> um </a:t>
            </a:r>
            <a:r>
              <a:rPr lang="en-US" sz="1000" dirty="0" err="1">
                <a:latin typeface="Arial"/>
                <a:ea typeface="+mn-lt"/>
                <a:cs typeface="Arial"/>
              </a:rPr>
              <a:t>samþætta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barnið</a:t>
            </a:r>
            <a:r>
              <a:rPr lang="en-US" sz="1000" dirty="0">
                <a:latin typeface="Arial"/>
                <a:ea typeface="+mn-lt"/>
                <a:cs typeface="Arial"/>
              </a:rPr>
              <a:t>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F5967E-C504-FA98-D260-70E9EBBF4781}"/>
              </a:ext>
            </a:extLst>
          </p:cNvPr>
          <p:cNvSpPr txBox="1">
            <a:spLocks/>
          </p:cNvSpPr>
          <p:nvPr/>
        </p:nvSpPr>
        <p:spPr>
          <a:xfrm>
            <a:off x="6838821" y="2593564"/>
            <a:ext cx="2874533" cy="16669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3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000" b="1">
                <a:latin typeface="Arial"/>
                <a:ea typeface="+mn-lt"/>
                <a:cs typeface="Arial"/>
              </a:rPr>
              <a:t>2 </a:t>
            </a:r>
            <a:r>
              <a:rPr lang="en-US" sz="1000" b="1" err="1">
                <a:latin typeface="Arial"/>
                <a:ea typeface="+mn-lt"/>
                <a:cs typeface="Arial"/>
              </a:rPr>
              <a:t>STIG</a:t>
            </a:r>
            <a:endParaRPr lang="en-US" sz="1000">
              <a:latin typeface="Arial"/>
              <a:cs typeface="Arial"/>
            </a:endParaRPr>
          </a:p>
          <a:p>
            <a:pPr algn="l"/>
            <a:r>
              <a:rPr lang="en-US" sz="1000" dirty="0" err="1">
                <a:latin typeface="Arial"/>
                <a:ea typeface="+mn-lt"/>
                <a:cs typeface="Arial"/>
              </a:rPr>
              <a:t>Markvissari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stuðningur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til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tryggja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farsæld</a:t>
            </a:r>
            <a:r>
              <a:rPr lang="en-US" sz="1000" dirty="0">
                <a:latin typeface="Arial"/>
                <a:ea typeface="+mn-lt"/>
                <a:cs typeface="Arial"/>
              </a:rPr>
              <a:t> barns. Barn </a:t>
            </a:r>
            <a:r>
              <a:rPr lang="en-US" sz="1000" dirty="0" err="1">
                <a:latin typeface="Arial"/>
                <a:ea typeface="+mn-lt"/>
                <a:cs typeface="Arial"/>
              </a:rPr>
              <a:t>fær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tengilið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málstjóra</a:t>
            </a:r>
            <a:r>
              <a:rPr lang="en-US" sz="1000" dirty="0">
                <a:latin typeface="Arial"/>
                <a:ea typeface="+mn-lt"/>
                <a:cs typeface="Arial"/>
              </a:rPr>
              <a:t>. </a:t>
            </a:r>
            <a:r>
              <a:rPr lang="en-US" sz="1000" dirty="0" err="1">
                <a:latin typeface="Arial"/>
                <a:ea typeface="+mn-lt"/>
                <a:cs typeface="Arial"/>
              </a:rPr>
              <a:t>Málstjóri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veitir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ráðgjöf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upplýsingar</a:t>
            </a:r>
            <a:r>
              <a:rPr lang="en-US" sz="1000" dirty="0">
                <a:latin typeface="Arial"/>
                <a:ea typeface="+mn-lt"/>
                <a:cs typeface="Arial"/>
              </a:rPr>
              <a:t> um </a:t>
            </a:r>
            <a:r>
              <a:rPr lang="en-US" sz="1000" dirty="0" err="1">
                <a:latin typeface="Arial"/>
                <a:ea typeface="+mn-lt"/>
                <a:cs typeface="Arial"/>
              </a:rPr>
              <a:t>þjónustu</a:t>
            </a:r>
            <a:r>
              <a:rPr lang="en-US" sz="1000" dirty="0">
                <a:latin typeface="Arial"/>
                <a:ea typeface="+mn-lt"/>
                <a:cs typeface="Arial"/>
              </a:rPr>
              <a:t>,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aðstoðar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við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tryggja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aðgang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að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greiningu</a:t>
            </a:r>
            <a:r>
              <a:rPr lang="en-US" sz="1000" dirty="0">
                <a:latin typeface="Arial"/>
                <a:ea typeface="+mn-lt"/>
                <a:cs typeface="Arial"/>
              </a:rPr>
              <a:t> á </a:t>
            </a:r>
            <a:r>
              <a:rPr lang="en-US" sz="1000" dirty="0" err="1">
                <a:latin typeface="Arial"/>
                <a:ea typeface="+mn-lt"/>
                <a:cs typeface="Arial"/>
              </a:rPr>
              <a:t>þörfum</a:t>
            </a:r>
            <a:r>
              <a:rPr lang="en-US" sz="1000" dirty="0">
                <a:latin typeface="Arial"/>
                <a:ea typeface="+mn-lt"/>
                <a:cs typeface="Arial"/>
              </a:rPr>
              <a:t>, </a:t>
            </a:r>
            <a:r>
              <a:rPr lang="en-US" sz="1000" dirty="0" err="1">
                <a:latin typeface="Arial"/>
                <a:ea typeface="+mn-lt"/>
                <a:cs typeface="Arial"/>
              </a:rPr>
              <a:t>ber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ábyrgð</a:t>
            </a:r>
            <a:r>
              <a:rPr lang="en-US" sz="1000" dirty="0">
                <a:latin typeface="Arial"/>
                <a:ea typeface="+mn-lt"/>
                <a:cs typeface="Arial"/>
              </a:rPr>
              <a:t> á </a:t>
            </a:r>
            <a:r>
              <a:rPr lang="en-US" sz="1000" dirty="0" err="1">
                <a:latin typeface="Arial"/>
                <a:ea typeface="+mn-lt"/>
                <a:cs typeface="Arial"/>
              </a:rPr>
              <a:t>gerð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stuðningsáætlunar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og</a:t>
            </a:r>
            <a:r>
              <a:rPr lang="en-US" sz="1000" dirty="0">
                <a:latin typeface="Arial"/>
                <a:ea typeface="+mn-lt"/>
                <a:cs typeface="Arial"/>
              </a:rPr>
              <a:t> </a:t>
            </a:r>
            <a:r>
              <a:rPr lang="en-US" sz="1000" dirty="0" err="1">
                <a:latin typeface="Arial"/>
                <a:ea typeface="+mn-lt"/>
                <a:cs typeface="Arial"/>
              </a:rPr>
              <a:t>leiðir</a:t>
            </a:r>
            <a:r>
              <a:rPr lang="en-US" sz="1000" dirty="0">
                <a:latin typeface="Arial"/>
                <a:ea typeface="+mn-lt"/>
                <a:cs typeface="Arial"/>
              </a:rPr>
              <a:t> saman </a:t>
            </a:r>
            <a:r>
              <a:rPr lang="en-US" sz="1000" dirty="0" err="1">
                <a:latin typeface="Arial"/>
                <a:ea typeface="+mn-lt"/>
                <a:cs typeface="Arial"/>
              </a:rPr>
              <a:t>stuðningsteymi</a:t>
            </a:r>
            <a:r>
              <a:rPr lang="en-US" sz="1000" dirty="0">
                <a:latin typeface="Arial"/>
                <a:ea typeface="+mn-lt"/>
                <a:cs typeface="Arial"/>
              </a:rPr>
              <a:t>.</a:t>
            </a:r>
            <a:endParaRPr lang="en-US" sz="1000">
              <a:latin typeface="Arial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D122D90-5D93-8B48-B20C-EF48413E6A6C}"/>
              </a:ext>
            </a:extLst>
          </p:cNvPr>
          <p:cNvSpPr txBox="1">
            <a:spLocks/>
          </p:cNvSpPr>
          <p:nvPr/>
        </p:nvSpPr>
        <p:spPr>
          <a:xfrm>
            <a:off x="6836958" y="4913269"/>
            <a:ext cx="2874533" cy="16669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14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144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573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00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000" b="1">
                <a:latin typeface="Arial"/>
                <a:ea typeface="+mn-lt"/>
                <a:cs typeface="Arial"/>
              </a:rPr>
              <a:t>3 </a:t>
            </a:r>
            <a:r>
              <a:rPr lang="en-US" sz="1000" b="1" err="1">
                <a:latin typeface="Arial"/>
                <a:ea typeface="+mn-lt"/>
                <a:cs typeface="Arial"/>
              </a:rPr>
              <a:t>STIG</a:t>
            </a:r>
            <a:endParaRPr lang="en-US" sz="1000">
              <a:latin typeface="Arial"/>
              <a:cs typeface="Arial"/>
            </a:endParaRPr>
          </a:p>
          <a:p>
            <a:pPr algn="l"/>
            <a:r>
              <a:rPr lang="en-US" sz="1000" dirty="0">
                <a:ea typeface="+mn-lt"/>
                <a:cs typeface="+mn-lt"/>
              </a:rPr>
              <a:t>Enn </a:t>
            </a:r>
            <a:r>
              <a:rPr lang="en-US" sz="1000" dirty="0" err="1">
                <a:ea typeface="+mn-lt"/>
                <a:cs typeface="+mn-lt"/>
              </a:rPr>
              <a:t>sérhæfðari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stuðningur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til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að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tryggja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að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farsæld</a:t>
            </a:r>
            <a:r>
              <a:rPr lang="en-US" sz="1000" dirty="0">
                <a:ea typeface="+mn-lt"/>
                <a:cs typeface="+mn-lt"/>
              </a:rPr>
              <a:t> barns </a:t>
            </a:r>
            <a:r>
              <a:rPr lang="en-US" sz="1000" dirty="0" err="1">
                <a:ea typeface="+mn-lt"/>
                <a:cs typeface="+mn-lt"/>
              </a:rPr>
              <a:t>sé</a:t>
            </a:r>
            <a:r>
              <a:rPr lang="en-US" sz="1000" dirty="0">
                <a:ea typeface="+mn-lt"/>
                <a:cs typeface="+mn-lt"/>
              </a:rPr>
              <a:t> ekki </a:t>
            </a:r>
            <a:r>
              <a:rPr lang="en-US" sz="1000" dirty="0" err="1">
                <a:ea typeface="+mn-lt"/>
                <a:cs typeface="+mn-lt"/>
              </a:rPr>
              <a:t>ógnað</a:t>
            </a:r>
            <a:r>
              <a:rPr lang="en-US" sz="1000" dirty="0">
                <a:ea typeface="+mn-lt"/>
                <a:cs typeface="+mn-lt"/>
              </a:rPr>
              <a:t>. Barn </a:t>
            </a:r>
            <a:r>
              <a:rPr lang="en-US" sz="1000" dirty="0" err="1">
                <a:ea typeface="+mn-lt"/>
                <a:cs typeface="+mn-lt"/>
              </a:rPr>
              <a:t>sem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nýtur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þjónustu</a:t>
            </a:r>
            <a:r>
              <a:rPr lang="en-US" sz="1000" dirty="0">
                <a:ea typeface="+mn-lt"/>
                <a:cs typeface="+mn-lt"/>
              </a:rPr>
              <a:t> á </a:t>
            </a:r>
            <a:r>
              <a:rPr lang="en-US" sz="1000" dirty="0" err="1">
                <a:ea typeface="+mn-lt"/>
                <a:cs typeface="+mn-lt"/>
              </a:rPr>
              <a:t>þessu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stigi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hefur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að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jafnaði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flóknar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og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fjölþættar</a:t>
            </a:r>
            <a:r>
              <a:rPr lang="en-US" sz="1000" dirty="0">
                <a:ea typeface="+mn-lt"/>
                <a:cs typeface="+mn-lt"/>
              </a:rPr>
              <a:t> </a:t>
            </a:r>
            <a:r>
              <a:rPr lang="en-US" sz="1000" dirty="0" err="1">
                <a:ea typeface="+mn-lt"/>
                <a:cs typeface="+mn-lt"/>
              </a:rPr>
              <a:t>þarfir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fyrir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stuðning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og</a:t>
            </a:r>
            <a:r>
              <a:rPr lang="en-US" sz="1000" dirty="0">
                <a:ea typeface="+mn-lt"/>
                <a:cs typeface="+mn-lt"/>
              </a:rPr>
              <a:t> </a:t>
            </a:r>
            <a:r>
              <a:rPr lang="en-US" sz="1000" dirty="0" err="1">
                <a:ea typeface="+mn-lt"/>
                <a:cs typeface="+mn-lt"/>
              </a:rPr>
              <a:t>umönnun</a:t>
            </a:r>
            <a:r>
              <a:rPr lang="en-US" sz="1000" dirty="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65A11F6837D6478B642F273E55B727" ma:contentTypeVersion="11" ma:contentTypeDescription="Create a new document." ma:contentTypeScope="" ma:versionID="3288e13e0c343f74e366a9ba8e17260f">
  <xsd:schema xmlns:xsd="http://www.w3.org/2001/XMLSchema" xmlns:xs="http://www.w3.org/2001/XMLSchema" xmlns:p="http://schemas.microsoft.com/office/2006/metadata/properties" xmlns:ns2="82eab8d9-4f61-4d93-abe6-1d99874f605f" xmlns:ns3="392436f2-f897-4b6b-9d37-bd99d728355b" targetNamespace="http://schemas.microsoft.com/office/2006/metadata/properties" ma:root="true" ma:fieldsID="990d0d275ff686feadf4f43c9d8df4f1" ns2:_="" ns3:_="">
    <xsd:import namespace="82eab8d9-4f61-4d93-abe6-1d99874f605f"/>
    <xsd:import namespace="392436f2-f897-4b6b-9d37-bd99d72835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eab8d9-4f61-4d93-abe6-1d99874f60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7a0c040-0649-4725-9955-ff33a6a825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2436f2-f897-4b6b-9d37-bd99d728355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7c45d4-5c9d-4750-a023-60ead00065ba}" ma:internalName="TaxCatchAll" ma:showField="CatchAllData" ma:web="392436f2-f897-4b6b-9d37-bd99d72835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eab8d9-4f61-4d93-abe6-1d99874f605f">
      <Terms xmlns="http://schemas.microsoft.com/office/infopath/2007/PartnerControls"/>
    </lcf76f155ced4ddcb4097134ff3c332f>
    <TaxCatchAll xmlns="392436f2-f897-4b6b-9d37-bd99d728355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6D7A68-A300-41E0-BA8E-C3757D501B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eab8d9-4f61-4d93-abe6-1d99874f605f"/>
    <ds:schemaRef ds:uri="392436f2-f897-4b6b-9d37-bd99d72835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4384AF-4124-414D-A1CB-6636154522EE}">
  <ds:schemaRefs>
    <ds:schemaRef ds:uri="http://schemas.microsoft.com/office/2006/metadata/properties"/>
    <ds:schemaRef ds:uri="http://schemas.microsoft.com/office/infopath/2007/PartnerControls"/>
    <ds:schemaRef ds:uri="82eab8d9-4f61-4d93-abe6-1d99874f605f"/>
    <ds:schemaRef ds:uri="392436f2-f897-4b6b-9d37-bd99d728355b"/>
  </ds:schemaRefs>
</ds:datastoreItem>
</file>

<file path=customXml/itemProps3.xml><?xml version="1.0" encoding="utf-8"?>
<ds:datastoreItem xmlns:ds="http://schemas.openxmlformats.org/officeDocument/2006/customXml" ds:itemID="{719578E5-2922-4177-9220-AFC20A94D80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109489b-2484-49fe-8815-b911c43ef19f}" enabled="1" method="Standard" siteId="{6aed0be3-a6ff-4c6c-83b5-bb72bdd1008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1045</TotalTime>
  <Words>377</Words>
  <Application>Microsoft Office PowerPoint</Application>
  <PresentationFormat>A4 Paper (210x297 mm)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Kolbrún G Þorsteinsdóttir</dc:creator>
  <cp:lastModifiedBy>Kolbrún G Þorsteinsdóttir</cp:lastModifiedBy>
  <cp:revision>140</cp:revision>
  <dcterms:created xsi:type="dcterms:W3CDTF">2026-08-10T15:06:56Z</dcterms:created>
  <dcterms:modified xsi:type="dcterms:W3CDTF">2026-08-20T12:01:19Z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0x0101009565A11F6837D6478B642F273E55B727</vt:lpwstr>
  </property>
</Properties>
</file>